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0" r:id="rId6"/>
    <p:sldId id="263" r:id="rId7"/>
    <p:sldId id="267" r:id="rId8"/>
  </p:sldIdLst>
  <p:sldSz cx="12192000" cy="6858000"/>
  <p:notesSz cx="9942513" cy="68103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773" y="72"/>
      </p:cViewPr>
      <p:guideLst>
        <p:guide orient="horz" pos="206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A96C58-D4EA-7C3A-E89B-DDAB9BF2B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43EECCB-AF41-AC62-C5A8-7EBFFC748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A4D44A-8E23-5B2A-E9C1-532884F8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99E5B4D-6442-2049-458C-7AA693D2A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5C27C2F-030A-53F8-C1A6-6D6DB2D4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930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0D683C-A455-B4F4-CBD2-88BBEFAB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6345AFB-8DFA-7345-4207-10E64C4EA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24AD678-6C8C-D069-10DF-523E1D6E8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AA030D9-2C87-2264-7795-F1D5E4D8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AC4A3B5-E1EA-D670-3844-26EBD89D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61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060E6D7-59E4-5B2C-C910-BC355FDB8B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63D7C60-6FF5-02D3-449A-5CDAE8394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A80D88F-9E28-9880-46E8-38C1BF95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DBE3B9-7FD1-2A5F-4953-92B880CF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E473D6E-220E-B67F-1DFF-57F831A1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4966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AD2993-0B0D-1B09-CEF8-2EC965B8F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94562A-73A7-AEDA-7E71-0ED7B06C3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D7224F9-A3A6-CC92-5686-1B5DF89C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C06FFAB-E66C-F8EF-ED80-25671B792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A592C54-66D5-06D5-1BA2-771CC4ED2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657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28EE51-69F2-A74B-0C97-DB691A5B6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30E34E2-2D8A-A9D2-921B-441756A85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43DC1C4-49B2-CE80-F432-35F1DCA84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17F453-17CF-311D-05CC-DF121581F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55A9067-9C42-65CC-E8DA-B81957FA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32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FF24D8-D5FD-459E-4DCC-2066815CC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0ED774A-5609-61B4-7183-2FE9DBD8F3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757ECC9-047A-5903-90FC-63661AFC3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A989135-A0D2-9E57-7E29-37342961E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98F16AA-756A-1F18-659D-CAD17BEB9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E31C34B-748D-E787-F8C5-0E4DB40BA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682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E88A68-7E19-173A-D0EB-6E46A1589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FE6D220-5F54-EF83-3255-C7AEA1AD7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EA0DFCB-B2A1-97B8-4E42-41E9F1D50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C37A4BD-E25F-D273-334F-045A7442F3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2CC7AC4-6CB2-7303-571D-61B745CB21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32FF78E-9722-53EF-C1CB-5D2037BB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EB0518A-B864-9D33-65DD-BAEDDF27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CF80B76-E9D2-9BA4-217B-2D3B23082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475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4DD497-6723-7734-C047-6A29C8BF1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B4DDE9F-A1AB-513B-8197-4934D64FD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E62CB469-3870-1A6E-989F-B7F3F639E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67AABED-0142-FEE4-0804-49AD69BA1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9417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AB51767-411B-28F5-BC12-4F32F9E7F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54EA5E6-6E45-05D6-5041-B6F96BAD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C7CCF9D-039A-FE07-0368-CA855A031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060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4894EF-86E7-5357-6DC0-74CDAA17F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EFA87A-B8C9-B09D-E6E3-323AB4EB3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F7CBB54-8669-05C0-EB5A-F9C4F7C14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45FC283-C524-2178-3DF9-00794620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556804F-3FFC-2CA5-F820-9DC4C5BF4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861DAD4-1ED3-B399-2628-0D3871B6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743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919D1A-33E5-0D27-8D30-B1CB340CC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4B3F73B-6E15-FF6F-5786-77207A68E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F1026BF-2BE8-68A4-A4A7-167B77736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C735346-16A8-CCAC-63DF-F8BE311A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FEC514A-EE46-114D-78FA-70C8EBFE0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52CA068-77D4-D345-5FB7-E8DAB9240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006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E71B8CA-7FE1-DBA4-ADFD-71527C475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0278199-6D09-2F82-6DE2-76CEEF323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A055BC5-7F3D-F644-D94D-059F18986B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249AC-6A5E-4FBC-956A-F44F30C44D24}" type="datetimeFigureOut">
              <a:rPr lang="hu-HU" smtClean="0"/>
              <a:t>2026. 05. 22.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010BD7-F8D9-A087-C46E-89388FC52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E502545-7C13-68DA-E1D3-CBE58A8EF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C10A0-57A4-4A89-A745-6BAD6C2A66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049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Yhi3XQEeLmJwgjeq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847528" y="1979504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ea typeface="Times New Roman" panose="02020603050405020304" pitchFamily="18" charset="0"/>
              </a:rPr>
              <a:t>Napirend</a:t>
            </a:r>
          </a:p>
        </p:txBody>
      </p:sp>
      <p:sp>
        <p:nvSpPr>
          <p:cNvPr id="2" name="Téglalap 1"/>
          <p:cNvSpPr/>
          <p:nvPr/>
        </p:nvSpPr>
        <p:spPr>
          <a:xfrm>
            <a:off x="1847528" y="3149829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2025. évről szóló éves pénzügyi beszámoló;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Kiegészítő melléklet, a 2025.12.31-i beszámolóhoz;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2026.évi munkaterv és költségvetés;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2027-re érvényes tagdíjak. 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</p:spTree>
    <p:extLst>
      <p:ext uri="{BB962C8B-B14F-4D97-AF65-F5344CB8AC3E}">
        <p14:creationId xmlns:p14="http://schemas.microsoft.com/office/powerpoint/2010/main" val="302950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C57BF654-A6AE-61FF-C891-A76FF24E9B33}"/>
              </a:ext>
            </a:extLst>
          </p:cNvPr>
          <p:cNvSpPr/>
          <p:nvPr/>
        </p:nvSpPr>
        <p:spPr>
          <a:xfrm>
            <a:off x="340468" y="1301006"/>
            <a:ext cx="114980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A 2025. évről szóló éves beszámoló</a:t>
            </a:r>
          </a:p>
          <a:p>
            <a:pPr algn="ctr"/>
            <a:r>
              <a:rPr lang="hu-HU" dirty="0"/>
              <a:t>A teljes beszámoló a https://pathology.hu/nemzetkozi-patologiai-akademia-iap-magyar-divizioja/ oldalon tekinthető meg.</a:t>
            </a:r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589E06CE-7BFB-5B59-36FF-459BF02D4B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657965"/>
              </p:ext>
            </p:extLst>
          </p:nvPr>
        </p:nvGraphicFramePr>
        <p:xfrm>
          <a:off x="1052681" y="2226768"/>
          <a:ext cx="9966343" cy="40680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6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Bevételek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Működési költségek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Támogatások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u="none" strike="noStrike" dirty="0">
                          <a:effectLst/>
                        </a:rPr>
                        <a:t>7 197 </a:t>
                      </a:r>
                      <a:r>
                        <a:rPr lang="hu-HU" sz="1800" u="none" strike="noStrike" dirty="0" err="1">
                          <a:effectLst/>
                        </a:rPr>
                        <a:t>eFt</a:t>
                      </a:r>
                      <a:endParaRPr lang="hu-HU" sz="1800" u="none" strike="noStrike" dirty="0">
                        <a:effectLst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l" rtl="0" fontAlgn="b">
                        <a:buFontTx/>
                        <a:buNone/>
                      </a:pPr>
                      <a:r>
                        <a:rPr lang="hu-H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Könyvelés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u="none" strike="noStrike" dirty="0">
                          <a:effectLst/>
                        </a:rPr>
                        <a:t>196 </a:t>
                      </a:r>
                      <a:r>
                        <a:rPr lang="hu-HU" sz="1800" u="none" strike="noStrike" dirty="0" err="1">
                          <a:effectLst/>
                        </a:rPr>
                        <a:t>eFt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</a:rPr>
                        <a:t>Tagdíjbevételek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u="none" strike="noStrike" dirty="0">
                          <a:effectLst/>
                        </a:rPr>
                        <a:t>283 </a:t>
                      </a:r>
                      <a:r>
                        <a:rPr lang="hu-HU" sz="1800" u="none" strike="noStrike" dirty="0" err="1">
                          <a:effectLst/>
                        </a:rPr>
                        <a:t>eFt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Informatikai szolgáltatás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</a:t>
                      </a:r>
                      <a:r>
                        <a:rPr lang="hu-H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Adminisztratív szolgáltatás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26 </a:t>
                      </a:r>
                      <a:r>
                        <a:rPr lang="hu-HU" dirty="0" err="1"/>
                        <a:t>eFt</a:t>
                      </a:r>
                      <a:endParaRPr lang="hu-HU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Bankköltség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47 3Ft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Szakmai tevékenység (tagdíj, rendezvény)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6 374 </a:t>
                      </a:r>
                      <a:r>
                        <a:rPr lang="hu-HU" dirty="0" err="1"/>
                        <a:t>eFt</a:t>
                      </a:r>
                      <a:endParaRPr lang="hu-HU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Bevételek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1" u="none" strike="noStrike" dirty="0">
                          <a:effectLst/>
                        </a:rPr>
                        <a:t>7 480 </a:t>
                      </a:r>
                      <a:r>
                        <a:rPr lang="hu-HU" sz="1800" b="1" u="none" strike="noStrike" dirty="0" err="1">
                          <a:effectLst/>
                        </a:rPr>
                        <a:t>eFt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Kiadások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baseline="0" dirty="0">
                          <a:effectLst/>
                        </a:rPr>
                        <a:t>6 689 </a:t>
                      </a:r>
                      <a:r>
                        <a:rPr lang="hu-HU" sz="1800" b="1" u="none" strike="noStrike" baseline="0" dirty="0" err="1">
                          <a:effectLst/>
                        </a:rPr>
                        <a:t>eFt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300"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494"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</a:rPr>
                        <a:t>Eredmény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 </a:t>
                      </a:r>
                      <a:r>
                        <a:rPr lang="hu-H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321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Pénzeszközök egyenlege 2025.12.31-én: </a:t>
                      </a:r>
                      <a:r>
                        <a:rPr lang="hu-HU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1 416 </a:t>
                      </a:r>
                      <a:r>
                        <a:rPr lang="hu-HU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eFt</a:t>
                      </a:r>
                      <a:r>
                        <a:rPr lang="hu-HU" dirty="0"/>
                        <a:t> 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 IAP MD saját tőkéje 2023. december 31-én: 2 809 000 Ft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3219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Értékpapír 2025.12.31-én: </a:t>
                      </a:r>
                      <a:r>
                        <a:rPr lang="hu-HU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3 396 </a:t>
                      </a:r>
                      <a:r>
                        <a:rPr lang="hu-HU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eFt</a:t>
                      </a:r>
                      <a:r>
                        <a:rPr lang="hu-HU" dirty="0"/>
                        <a:t> 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98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BCF99B48-CAEF-B75E-98D3-2AADB19857E6}"/>
              </a:ext>
            </a:extLst>
          </p:cNvPr>
          <p:cNvSpPr txBox="1"/>
          <p:nvPr/>
        </p:nvSpPr>
        <p:spPr>
          <a:xfrm>
            <a:off x="2122847" y="1863624"/>
            <a:ext cx="82216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KIMUTATÁS a költségvetési támogatás felhasználásáról</a:t>
            </a:r>
            <a:endParaRPr lang="hu-H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Egyesületünk 2025-ben nem részesült támogatásban a 2024. évi szja 1%-</a:t>
            </a:r>
            <a:r>
              <a:rPr lang="hu-HU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ból</a:t>
            </a: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hu-HU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hu-H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KIMUTATÁS a cél szerinti juttatásokról</a:t>
            </a:r>
            <a:endParaRPr lang="hu-H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Egyesületünk 2025-ben nem adott cél szerinti juttatást.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hu-HU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hu-H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Kimutatás a vezetők tisztségviselőknek adott juttatásokról</a:t>
            </a:r>
            <a:endParaRPr lang="hu-H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egyesület vezető tisztviselői ebben a minőségükben díjazásban nem</a:t>
            </a: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részesülnek. Kölcsön folyósítás részükre nem történt..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F457BF91-111D-59A8-5E42-1AEC44A7E43B}"/>
              </a:ext>
            </a:extLst>
          </p:cNvPr>
          <p:cNvSpPr txBox="1"/>
          <p:nvPr/>
        </p:nvSpPr>
        <p:spPr>
          <a:xfrm>
            <a:off x="959904" y="5700754"/>
            <a:ext cx="1027105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1/2026 sz. közgyűlési határozati javaslat:</a:t>
            </a:r>
          </a:p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2025. évről szóló éves beszámolót és a közhasznúsági jelentést elfogadja.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255309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C33E23D-8288-5642-3B8B-88177F7839B8}"/>
              </a:ext>
            </a:extLst>
          </p:cNvPr>
          <p:cNvSpPr txBox="1"/>
          <p:nvPr/>
        </p:nvSpPr>
        <p:spPr>
          <a:xfrm>
            <a:off x="3047114" y="1416624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A 2026. évi munkaterv</a:t>
            </a:r>
            <a:endParaRPr lang="hu-HU" sz="2400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8D72447-44DE-BF8A-EBDA-8474C611CFDE}"/>
              </a:ext>
            </a:extLst>
          </p:cNvPr>
          <p:cNvSpPr txBox="1"/>
          <p:nvPr/>
        </p:nvSpPr>
        <p:spPr>
          <a:xfrm>
            <a:off x="373809" y="2295966"/>
            <a:ext cx="11440633" cy="1977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Előmozdítja tagjainak szakmai érvényesülését, alkotó munkájuk feltételeinek javítását.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Együttműködik más nemzeti és nemzetközi szervezetekkel, társaságokkal, Divíziókkal.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Tudományos tapasztalatcserét és szakmai továbbképzést szolgáló nemzeti és nemzetközi részvételű hazai kongresszusokat, valamint egyéb tudományos rendezvényeket szervez.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Támogatja tagjainak külföldi kongresszusokon, szakmai rendezvényeken való részvételét.</a:t>
            </a:r>
          </a:p>
        </p:txBody>
      </p:sp>
    </p:spTree>
    <p:extLst>
      <p:ext uri="{BB962C8B-B14F-4D97-AF65-F5344CB8AC3E}">
        <p14:creationId xmlns:p14="http://schemas.microsoft.com/office/powerpoint/2010/main" val="3449859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C57BF654-A6AE-61FF-C891-A76FF24E9B33}"/>
              </a:ext>
            </a:extLst>
          </p:cNvPr>
          <p:cNvSpPr/>
          <p:nvPr/>
        </p:nvSpPr>
        <p:spPr>
          <a:xfrm>
            <a:off x="4394525" y="1467398"/>
            <a:ext cx="34029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A 2026. évi költségvetés</a:t>
            </a:r>
            <a:endParaRPr lang="hu-HU" sz="2000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589E06CE-7BFB-5B59-36FF-459BF02D4B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672333"/>
              </p:ext>
            </p:extLst>
          </p:nvPr>
        </p:nvGraphicFramePr>
        <p:xfrm>
          <a:off x="1112828" y="1929063"/>
          <a:ext cx="9966343" cy="3883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61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821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Induló tőke: 4 717 </a:t>
                      </a:r>
                      <a:r>
                        <a:rPr lang="hu-H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8097262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Bevételek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Működési költségek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</a:rPr>
                        <a:t>Támogatások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u="none" strike="noStrike" dirty="0">
                          <a:effectLst/>
                        </a:rPr>
                        <a:t>1 000 </a:t>
                      </a:r>
                      <a:r>
                        <a:rPr lang="hu-HU" sz="1800" u="none" strike="noStrike" dirty="0" err="1">
                          <a:effectLst/>
                        </a:rPr>
                        <a:t>eFt</a:t>
                      </a:r>
                      <a:endParaRPr lang="hu-HU" sz="1800" u="none" strike="noStrike" dirty="0">
                        <a:effectLst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l" rtl="0" fontAlgn="b">
                        <a:buFontTx/>
                        <a:buNone/>
                      </a:pPr>
                      <a:r>
                        <a:rPr lang="hu-H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Könyvelés és egyéb szolgáltatások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e Ft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</a:rPr>
                        <a:t>Tagdíjbevételek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</a:t>
                      </a:r>
                      <a:r>
                        <a:rPr lang="hu-H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Szakmai tevékenység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</a:t>
                      </a:r>
                      <a:r>
                        <a:rPr lang="hu-H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hu-HU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hu-HU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Bevételek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1 300 </a:t>
                      </a:r>
                      <a:r>
                        <a:rPr lang="hu-H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Kiadások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baseline="0" dirty="0">
                          <a:effectLst/>
                        </a:rPr>
                        <a:t>1 300 </a:t>
                      </a:r>
                      <a:r>
                        <a:rPr lang="hu-HU" sz="1800" b="1" u="none" strike="noStrike" baseline="0" dirty="0" err="1">
                          <a:effectLst/>
                        </a:rPr>
                        <a:t>eFt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300"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494"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</a:rPr>
                        <a:t>Eredmény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3219">
                <a:tc gridSpan="5">
                  <a:txBody>
                    <a:bodyPr/>
                    <a:lstStyle/>
                    <a:p>
                      <a:pPr algn="ctr" rtl="0" fontAlgn="b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 IAP MD saját tőkéje 2023. december 31-én: 2 809 000 Ft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Szövegdoboz 1">
            <a:extLst>
              <a:ext uri="{FF2B5EF4-FFF2-40B4-BE49-F238E27FC236}">
                <a16:creationId xmlns:a16="http://schemas.microsoft.com/office/drawing/2014/main" id="{7CD61C15-99E0-4DA7-1B4F-547D6C483A2A}"/>
              </a:ext>
            </a:extLst>
          </p:cNvPr>
          <p:cNvSpPr txBox="1"/>
          <p:nvPr/>
        </p:nvSpPr>
        <p:spPr>
          <a:xfrm>
            <a:off x="2300318" y="5913711"/>
            <a:ext cx="75913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2/2026 sz. közgyűlési határozati javaslat:</a:t>
            </a:r>
          </a:p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a 2026.évi munkatervet és költségvetést elfogadja.</a:t>
            </a:r>
            <a:r>
              <a:rPr lang="hu-HU" sz="2200" dirty="0"/>
              <a:t> 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F6F4AC7-A3C0-F833-7480-5BE2D564F8C1}"/>
              </a:ext>
            </a:extLst>
          </p:cNvPr>
          <p:cNvSpPr txBox="1"/>
          <p:nvPr/>
        </p:nvSpPr>
        <p:spPr>
          <a:xfrm>
            <a:off x="2300311" y="5889067"/>
            <a:ext cx="75913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2/2026 sz. közgyűlési határozati javaslat:</a:t>
            </a:r>
          </a:p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a 2026.évi munkatervet és költségvetést elfogadja.</a:t>
            </a:r>
            <a:r>
              <a:rPr lang="hu-HU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895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F805742B-BB39-F170-67F2-328BB3C61177}"/>
              </a:ext>
            </a:extLst>
          </p:cNvPr>
          <p:cNvSpPr txBox="1"/>
          <p:nvPr/>
        </p:nvSpPr>
        <p:spPr>
          <a:xfrm>
            <a:off x="3156283" y="1890904"/>
            <a:ext cx="594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IAP Magyar Divíziójának tagdíjai 2027-ben</a:t>
            </a:r>
          </a:p>
          <a:p>
            <a:endParaRPr lang="hu-HU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4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Tagdíj : 6.000 Ft</a:t>
            </a:r>
          </a:p>
          <a:p>
            <a:pPr algn="ctr"/>
            <a:endParaRPr lang="hu-HU" sz="2400" b="0" i="0" dirty="0">
              <a:solidFill>
                <a:srgbClr val="1F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4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Junior tagdíj 4.800 Ft</a:t>
            </a:r>
            <a:endParaRPr lang="hu-HU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BC53A05D-972C-14C6-46E8-DE5A46A85AD8}"/>
              </a:ext>
            </a:extLst>
          </p:cNvPr>
          <p:cNvSpPr txBox="1"/>
          <p:nvPr/>
        </p:nvSpPr>
        <p:spPr>
          <a:xfrm>
            <a:off x="2315180" y="5805953"/>
            <a:ext cx="75875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3</a:t>
            </a:r>
            <a:r>
              <a:rPr lang="hu-HU" sz="2200" b="1">
                <a:solidFill>
                  <a:schemeClr val="bg1"/>
                </a:solidFill>
                <a:highlight>
                  <a:srgbClr val="000080"/>
                </a:highlight>
              </a:rPr>
              <a:t>/2026 </a:t>
            </a:r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sz. közgyűlési határozati javaslat:</a:t>
            </a:r>
          </a:p>
          <a:p>
            <a:pPr algn="ctr"/>
            <a:r>
              <a:rPr lang="hu-HU" sz="22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a 2026.évi munkatervet és költségvetést elfogadja.</a:t>
            </a:r>
            <a:r>
              <a:rPr lang="hu-HU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752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09EDF282-DBB7-4B1A-F65C-0BAB05DE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19" y="147787"/>
            <a:ext cx="1118190" cy="111819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CFCC37B5-0400-BF39-EA6B-6C2FFD0B946E}"/>
              </a:ext>
            </a:extLst>
          </p:cNvPr>
          <p:cNvSpPr txBox="1"/>
          <p:nvPr/>
        </p:nvSpPr>
        <p:spPr>
          <a:xfrm>
            <a:off x="3253563" y="255181"/>
            <a:ext cx="7090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/>
              <a:t>Az IAP Magyar Divíziója Közgyűlése</a:t>
            </a:r>
          </a:p>
          <a:p>
            <a:r>
              <a:rPr lang="hu-HU" sz="3000" b="1" dirty="0"/>
              <a:t>2026. május 27.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F805742B-BB39-F170-67F2-328BB3C61177}"/>
              </a:ext>
            </a:extLst>
          </p:cNvPr>
          <p:cNvSpPr txBox="1"/>
          <p:nvPr/>
        </p:nvSpPr>
        <p:spPr>
          <a:xfrm>
            <a:off x="1481563" y="1890904"/>
            <a:ext cx="914400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/>
              <a:t>Kérjük, hogy az on-line szavazólap kitöltésével és elküldésével szavazzon az alábbiakról:</a:t>
            </a:r>
          </a:p>
          <a:p>
            <a:pPr lvl="0"/>
            <a:endParaRPr lang="hu-HU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u-HU" sz="2000" dirty="0"/>
              <a:t>A 2025. évről szóló éves beszámoló és Kiegészítő melléklet, amely a 2025.12.31-i beszámolóhoz készült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u-HU" sz="2000" dirty="0"/>
              <a:t>A 2026.évi munkaterv és költségvetés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lvl="0" algn="ctr"/>
            <a:r>
              <a:rPr lang="hu-HU" sz="3600" b="1" dirty="0">
                <a:hlinkClick r:id="rId3"/>
              </a:rPr>
              <a:t>SZAVAZÁSHOZ KATTINTSON IDE</a:t>
            </a:r>
            <a:endParaRPr lang="hu-HU" sz="3600" b="1" dirty="0"/>
          </a:p>
        </p:txBody>
      </p:sp>
    </p:spTree>
    <p:extLst>
      <p:ext uri="{BB962C8B-B14F-4D97-AF65-F5344CB8AC3E}">
        <p14:creationId xmlns:p14="http://schemas.microsoft.com/office/powerpoint/2010/main" val="1144781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472</Words>
  <Application>Microsoft Office PowerPoint</Application>
  <PresentationFormat>Szélesvásznú</PresentationFormat>
  <Paragraphs>103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Mátray Katalin</dc:creator>
  <cp:lastModifiedBy>K&amp;M Congress | Regisztráció</cp:lastModifiedBy>
  <cp:revision>29</cp:revision>
  <cp:lastPrinted>2026-05-14T13:30:01Z</cp:lastPrinted>
  <dcterms:created xsi:type="dcterms:W3CDTF">2024-05-23T05:50:32Z</dcterms:created>
  <dcterms:modified xsi:type="dcterms:W3CDTF">2026-05-22T06:48:46Z</dcterms:modified>
</cp:coreProperties>
</file>