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4" r:id="rId3"/>
    <p:sldId id="305" r:id="rId4"/>
    <p:sldId id="306" r:id="rId5"/>
    <p:sldId id="307" r:id="rId6"/>
    <p:sldId id="308" r:id="rId7"/>
    <p:sldId id="301" r:id="rId8"/>
    <p:sldId id="258" r:id="rId9"/>
    <p:sldId id="260" r:id="rId10"/>
    <p:sldId id="295" r:id="rId11"/>
  </p:sldIdLst>
  <p:sldSz cx="12192000" cy="6858000"/>
  <p:notesSz cx="7104063" cy="102346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5D05EB62-194E-4758-96AB-18893D4BA37C}">
          <p14:sldIdLst>
            <p14:sldId id="257"/>
          </p14:sldIdLst>
        </p14:section>
        <p14:section name="Névtelen szakasz" id="{EA7CA557-AE4A-4762-9DD7-0467AECD66A5}">
          <p14:sldIdLst>
            <p14:sldId id="304"/>
            <p14:sldId id="305"/>
            <p14:sldId id="306"/>
            <p14:sldId id="307"/>
            <p14:sldId id="308"/>
            <p14:sldId id="301"/>
            <p14:sldId id="258"/>
            <p14:sldId id="260"/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B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412" y="4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867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895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119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112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80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3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61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813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840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763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3946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91AFB-6C9C-4C3A-83DE-B242BFA87CAE}" type="datetimeFigureOut">
              <a:rPr lang="hu-HU" smtClean="0"/>
              <a:pPr/>
              <a:t>2026. 06. 24.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8C3DD-DA8F-4FFD-B9A2-3C20B60E9A9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045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c81rhNvHLkGMkMjN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 dirty="0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2927351" y="115888"/>
            <a:ext cx="5968750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</a:t>
            </a:r>
            <a:r>
              <a:rPr lang="hu-HU" sz="20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 - 2026</a:t>
            </a:r>
            <a:endParaRPr lang="hu-HU" sz="24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847528" y="1755228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ea typeface="Times New Roman" panose="02020603050405020304" pitchFamily="18" charset="0"/>
              </a:rPr>
              <a:t>Napirend</a:t>
            </a:r>
          </a:p>
        </p:txBody>
      </p:sp>
      <p:sp>
        <p:nvSpPr>
          <p:cNvPr id="2" name="Téglalap 1"/>
          <p:cNvSpPr/>
          <p:nvPr/>
        </p:nvSpPr>
        <p:spPr>
          <a:xfrm>
            <a:off x="1559863" y="3092349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2025. évről szóló éves beszámoló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Kiegészítő melléklet, a 2025.12.31-i beszámolóhoz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2026.évi munkaterv és költségvetés elfogadása;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2027. évi egyesületi tagdíj meghatározása;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029503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2927351" y="115888"/>
            <a:ext cx="5263429" cy="1060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hu-HU" sz="20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2026. május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8D298A1-A306-48E9-A2CC-0652608B4A89}"/>
              </a:ext>
            </a:extLst>
          </p:cNvPr>
          <p:cNvSpPr txBox="1"/>
          <p:nvPr/>
        </p:nvSpPr>
        <p:spPr>
          <a:xfrm>
            <a:off x="1481563" y="1890904"/>
            <a:ext cx="91440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/>
              <a:t>Kérjük, hogy az on-line szavazólap kitöltésével és elküldésével szavazzon az alábbiakról:</a:t>
            </a:r>
          </a:p>
          <a:p>
            <a:pPr lvl="0"/>
            <a:endParaRPr lang="hu-HU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u-HU" sz="2000" dirty="0"/>
              <a:t>A 2025. évről szóló éves beszámoló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u-HU" sz="2000" dirty="0"/>
              <a:t>A Kiegészítő mellékletről, amely a 2025.12.31-i beszámolóhoz készült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u-HU" sz="2000" dirty="0"/>
              <a:t>A 2026.évi munkaterv és költségvetés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u-HU" sz="2000" dirty="0"/>
              <a:t>A 2027. évre javasolt egyesületi tagdíj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lvl="0" algn="ctr"/>
            <a:r>
              <a:rPr lang="hu-HU" sz="3600" b="1" dirty="0">
                <a:hlinkClick r:id="rId2"/>
              </a:rPr>
              <a:t>SZAVAZÁSHOZ KATTINTSON IDE</a:t>
            </a:r>
            <a:endParaRPr lang="hu-HU" sz="3600" b="1" dirty="0"/>
          </a:p>
        </p:txBody>
      </p:sp>
    </p:spTree>
    <p:extLst>
      <p:ext uri="{BB962C8B-B14F-4D97-AF65-F5344CB8AC3E}">
        <p14:creationId xmlns:p14="http://schemas.microsoft.com/office/powerpoint/2010/main" val="254721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3070784" y="187608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sp>
        <p:nvSpPr>
          <p:cNvPr id="3" name="Téglalap 2"/>
          <p:cNvSpPr/>
          <p:nvPr/>
        </p:nvSpPr>
        <p:spPr>
          <a:xfrm>
            <a:off x="1172976" y="1457327"/>
            <a:ext cx="98747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A 2025. évről szóló éves beszámoló </a:t>
            </a:r>
          </a:p>
          <a:p>
            <a:pPr algn="ctr"/>
            <a:r>
              <a:rPr lang="hu-HU" sz="2000" dirty="0"/>
              <a:t>A teljes beszámoló a http://pathology.hu/kozhasznusag oldalon tekinthető meg.</a:t>
            </a: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016555"/>
              </p:ext>
            </p:extLst>
          </p:nvPr>
        </p:nvGraphicFramePr>
        <p:xfrm>
          <a:off x="852377" y="2720344"/>
          <a:ext cx="9966343" cy="3913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61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Bevételek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Kiadások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</a:rPr>
                        <a:t>Cél szerinti tevékenység bevétele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u="none" strike="noStrike" dirty="0">
                          <a:effectLst/>
                        </a:rPr>
                        <a:t>7.931.000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l" rtl="0" fontAlgn="b">
                        <a:buFontTx/>
                        <a:buNone/>
                      </a:pPr>
                      <a:r>
                        <a:rPr lang="hu-HU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Anyagköltség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18.641.000 Ft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</a:rPr>
                        <a:t>Tagdíjbevételek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3.179.000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Személyi kifizetések és járulékai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480.000 Ft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Egyéb bevételek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Pénzügyi művelet ráfordításai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61.000 Ft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Egyéb kiadások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1.225.000 Ft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hu-HU"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21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Bevételek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11.122.000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</a:rPr>
                        <a:t>Kiadások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20.407.000 Ft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300"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494"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5976"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</a:rPr>
                        <a:t>Tárgyévi eredmény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-9.285.000 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u-H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17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3070788" y="232431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- 2006</a:t>
            </a:r>
          </a:p>
        </p:txBody>
      </p:sp>
      <p:sp>
        <p:nvSpPr>
          <p:cNvPr id="3" name="Téglalap 2"/>
          <p:cNvSpPr/>
          <p:nvPr/>
        </p:nvSpPr>
        <p:spPr>
          <a:xfrm>
            <a:off x="1874423" y="1681445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A 2025. évről szóló éves beszámoló</a:t>
            </a:r>
            <a:endParaRPr lang="hu-HU" sz="2400" b="1" dirty="0">
              <a:ea typeface="Times New Roman" panose="02020603050405020304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524000" y="2870890"/>
            <a:ext cx="9144000" cy="353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hu-H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KIMUTATÁS a cél szerinti juttatásokról</a:t>
            </a:r>
            <a:endParaRPr lang="hu-H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Egyesületünk 2025-ben nem adott cél szerinti juttatást.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hu-H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hu-H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Kimutatás a vezetők tisztségviselőknek adott juttatásokról</a:t>
            </a:r>
            <a:endParaRPr lang="hu-H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egyesület vezető tisztviselői ebben a minőségükben díjazásban nem</a:t>
            </a: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részesülnek. Kölcsön folyósítás részükre nem történt.</a:t>
            </a: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endParaRPr lang="hu-H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</a:pPr>
            <a:r>
              <a:rPr lang="hu-H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Jelentős </a:t>
            </a:r>
            <a:r>
              <a:rPr lang="hu-HU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esemányek</a:t>
            </a:r>
            <a:r>
              <a:rPr lang="hu-H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az üzleti év lezárása után: -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hu-H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hu-H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81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3059023" y="245058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sp>
        <p:nvSpPr>
          <p:cNvPr id="3" name="Téglalap 2"/>
          <p:cNvSpPr/>
          <p:nvPr/>
        </p:nvSpPr>
        <p:spPr>
          <a:xfrm>
            <a:off x="1847528" y="1457327"/>
            <a:ext cx="84969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ea typeface="Times New Roman" panose="02020603050405020304" pitchFamily="18" charset="0"/>
              </a:rPr>
              <a:t>Kiegészítő melléklet az MPT 2025.12.31.-i beszámolójához</a:t>
            </a:r>
          </a:p>
          <a:p>
            <a:pPr algn="ctr"/>
            <a:r>
              <a:rPr lang="hu-HU" dirty="0"/>
              <a:t>A teljes dokumentum a http://pathology.hu/kozhasznusag oldalon tekinthető meg.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83869" y="2186664"/>
            <a:ext cx="622503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I. Általános információk</a:t>
            </a:r>
            <a:br>
              <a:rPr lang="hu-HU" sz="1600" b="1" dirty="0"/>
            </a:br>
            <a:r>
              <a:rPr lang="hu-HU" sz="1600" b="1" dirty="0"/>
              <a:t>1. A szervezet főbb adatai</a:t>
            </a:r>
            <a:endParaRPr lang="hu-HU" sz="1600" dirty="0"/>
          </a:p>
          <a:p>
            <a:r>
              <a:rPr lang="hu-HU" sz="1600" b="1" dirty="0"/>
              <a:t>2. Az alapító</a:t>
            </a:r>
            <a:br>
              <a:rPr lang="hu-HU" sz="1600" b="1" dirty="0"/>
            </a:br>
            <a:r>
              <a:rPr lang="hu-HU" sz="1600" b="1" dirty="0"/>
              <a:t>3. Érdekeltségi viszonyok</a:t>
            </a:r>
            <a:br>
              <a:rPr lang="hu-HU" sz="1600" b="1" dirty="0"/>
            </a:br>
            <a:r>
              <a:rPr lang="hu-HU" sz="1600" dirty="0"/>
              <a:t>A szervezetnek nincs tulajdonosi részesedése vállalkozásban.</a:t>
            </a:r>
            <a:br>
              <a:rPr lang="hu-HU" sz="1600" dirty="0"/>
            </a:br>
            <a:r>
              <a:rPr lang="hu-HU" sz="1600" b="1" dirty="0"/>
              <a:t>4. A szervezet tevékenységi köre</a:t>
            </a:r>
            <a:r>
              <a:rPr lang="hu-HU" sz="1600" dirty="0"/>
              <a:t> </a:t>
            </a:r>
          </a:p>
          <a:p>
            <a:r>
              <a:rPr lang="hu-HU" sz="1600" dirty="0"/>
              <a:t>TEAOR 9499 M.N.S. Egyéb Közösségi Társadalmi Tevékenység</a:t>
            </a:r>
            <a:br>
              <a:rPr lang="hu-HU" sz="1600" dirty="0"/>
            </a:br>
            <a:r>
              <a:rPr lang="hu-HU" sz="1600" dirty="0"/>
              <a:t>TEAOR 8559 M.N.S. Egyéb oktatás</a:t>
            </a:r>
            <a:br>
              <a:rPr lang="hu-HU" sz="1600" dirty="0"/>
            </a:br>
            <a:r>
              <a:rPr lang="hu-HU" sz="1600" dirty="0"/>
              <a:t>TEAOR 8230 Konferencia, Kereskedelmi Bemutató Szervezése</a:t>
            </a:r>
          </a:p>
          <a:p>
            <a:r>
              <a:rPr lang="hu-HU" sz="1600" b="1" dirty="0"/>
              <a:t>5. Általános számviteli információk</a:t>
            </a:r>
            <a:endParaRPr lang="hu-HU" sz="1600" dirty="0"/>
          </a:p>
          <a:p>
            <a:r>
              <a:rPr lang="hu-HU" sz="1600" dirty="0"/>
              <a:t>Könyvvezetés formája: kettős könyvvitel; Beszámoló formája: </a:t>
            </a:r>
          </a:p>
          <a:p>
            <a:r>
              <a:rPr lang="hu-HU" sz="1600" dirty="0"/>
              <a:t>egyszerűsített éves beszámoló; </a:t>
            </a:r>
            <a:r>
              <a:rPr lang="hu-HU" sz="1600" dirty="0" err="1"/>
              <a:t>Eredménykimutatás</a:t>
            </a:r>
            <a:r>
              <a:rPr lang="hu-HU" sz="1600" dirty="0"/>
              <a:t> költségeljárása: </a:t>
            </a:r>
          </a:p>
          <a:p>
            <a:r>
              <a:rPr lang="hu-HU" sz="1600" dirty="0"/>
              <a:t>összköltséges eljárással; Mérlegfordulónap: 2025.12.31.; Beszámolási </a:t>
            </a:r>
          </a:p>
          <a:p>
            <a:r>
              <a:rPr lang="hu-HU" sz="1600" dirty="0"/>
              <a:t>időszak: 2025.01 01. – 2025.12.31.; A mérlegkészítés napja: 2026.04.30.</a:t>
            </a:r>
          </a:p>
          <a:p>
            <a:r>
              <a:rPr lang="hu-HU" sz="1600" dirty="0"/>
              <a:t>A szervezet a beszámoló összeállításakor a számvitelről szóló 2000. évi </a:t>
            </a:r>
          </a:p>
          <a:p>
            <a:r>
              <a:rPr lang="hu-HU" sz="1600" dirty="0"/>
              <a:t>C. törvényben (a továbbiakban: </a:t>
            </a:r>
            <a:r>
              <a:rPr lang="hu-HU" sz="1600" dirty="0" err="1"/>
              <a:t>Szvt</a:t>
            </a:r>
            <a:r>
              <a:rPr lang="hu-HU" sz="1600" dirty="0"/>
              <a:t>.), a 479/2016 kormányrendeletben, </a:t>
            </a:r>
          </a:p>
          <a:p>
            <a:r>
              <a:rPr lang="hu-HU" sz="1600" dirty="0"/>
              <a:t>továbbá a 2011.évi CLXXV. törvényben (a továbbiakban </a:t>
            </a:r>
            <a:r>
              <a:rPr lang="hu-HU" sz="1600" dirty="0" err="1"/>
              <a:t>Ectv</a:t>
            </a:r>
            <a:r>
              <a:rPr lang="hu-HU" sz="1600" dirty="0"/>
              <a:t>.) </a:t>
            </a:r>
          </a:p>
          <a:p>
            <a:r>
              <a:rPr lang="hu-HU" sz="1600" dirty="0"/>
              <a:t>meghatározott előírásokat alkalmazta. 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332409" y="2195991"/>
            <a:ext cx="554018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/>
              <a:t>6. Könyvvizsgálat</a:t>
            </a:r>
            <a:br>
              <a:rPr lang="hu-HU" sz="1600" b="1" dirty="0"/>
            </a:br>
            <a:r>
              <a:rPr lang="hu-HU" sz="1600" dirty="0"/>
              <a:t>A szervezet nem kötelezett könyvvizsgálatra.</a:t>
            </a:r>
            <a:br>
              <a:rPr lang="hu-HU" sz="1600" dirty="0"/>
            </a:br>
            <a:r>
              <a:rPr lang="hu-HU" sz="1600" b="1" dirty="0"/>
              <a:t>7. Értékcsökkenés számítási módszere</a:t>
            </a:r>
            <a:r>
              <a:rPr lang="hu-HU" sz="1600" dirty="0"/>
              <a:t> </a:t>
            </a:r>
            <a:br>
              <a:rPr lang="hu-HU" sz="1600" dirty="0"/>
            </a:br>
            <a:r>
              <a:rPr lang="hu-HU" sz="1600" dirty="0"/>
              <a:t>Azon eszközöket, amelyeket a szervezet pályázati támogatásból szerez be, a pályázat elszámolásával egyidejűleg 100 %-ban értékcsökkenésként elszámolja.</a:t>
            </a:r>
            <a:br>
              <a:rPr lang="hu-HU" sz="1600" dirty="0"/>
            </a:br>
            <a:r>
              <a:rPr lang="hu-HU" sz="1600" dirty="0"/>
              <a:t>A saját forrásaiból beszerzett eszközök esetén a szervezet lineáris leírási kulcsot alkalmaz. A bérelt ingatlanon végzett beruházást 6%-os kulccsal, a számítástechnikai eszközöket 33%-os kulccsal, a járműveket 20%-os kulccsal, az egyéb berendezéseket 14,5%-os kulccsal, a 100 000 Ft alatti eszközöket egy összegben írja le.</a:t>
            </a:r>
            <a:br>
              <a:rPr lang="hu-HU" sz="1600" dirty="0"/>
            </a:br>
            <a:r>
              <a:rPr lang="hu-HU" sz="1600" dirty="0"/>
              <a:t>A maradványérték a rendeltetésszerű használatbavétel, az üzembe helyezés időpontjában - a rendelkezésre álló információk alapján, a hasznos élettartam függvényében - az eszköz meghatározott, a hasznos élettartam végén várhatóan realizálható értéke.</a:t>
            </a:r>
            <a:br>
              <a:rPr lang="hu-HU" sz="1600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4375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27362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3077606" y="219039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sp>
        <p:nvSpPr>
          <p:cNvPr id="3" name="Téglalap 2"/>
          <p:cNvSpPr/>
          <p:nvPr/>
        </p:nvSpPr>
        <p:spPr>
          <a:xfrm>
            <a:off x="1847528" y="1457327"/>
            <a:ext cx="849694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>
                <a:ea typeface="Times New Roman" panose="02020603050405020304" pitchFamily="18" charset="0"/>
              </a:rPr>
              <a:t>Kiegészítő melléklet az MPT 2025.12.31.-i beszámolójához (folyt.)</a:t>
            </a:r>
          </a:p>
          <a:p>
            <a:pPr algn="ctr"/>
            <a:r>
              <a:rPr lang="hu-HU" dirty="0"/>
              <a:t>A teljes dokumentum a http://pathology.hu/kozhasznusag oldalon tekinthető meg.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83869" y="2186664"/>
            <a:ext cx="594864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/>
              <a:t>II. Részletező fejezet</a:t>
            </a:r>
            <a:br>
              <a:rPr lang="hu-HU" sz="1600" b="1" dirty="0"/>
            </a:br>
            <a:r>
              <a:rPr lang="hu-HU" sz="1600" b="1" dirty="0"/>
              <a:t>1. Általános megjegyzések és kiegészítések</a:t>
            </a:r>
            <a:br>
              <a:rPr lang="hu-HU" sz="1600" b="1" dirty="0"/>
            </a:br>
            <a:r>
              <a:rPr lang="hu-HU" sz="1600" b="1" dirty="0"/>
              <a:t>2. Mérleghez kapcsolódó megjegyzések és kiegészítések</a:t>
            </a:r>
            <a:br>
              <a:rPr lang="hu-HU" sz="1600" b="1" dirty="0"/>
            </a:br>
            <a:r>
              <a:rPr lang="hu-HU" sz="1600" dirty="0"/>
              <a:t>(zárójelben a mérlegsor megjelölése)</a:t>
            </a:r>
            <a:br>
              <a:rPr lang="hu-HU" sz="1600" dirty="0"/>
            </a:br>
            <a:r>
              <a:rPr lang="hu-HU" sz="1600" dirty="0"/>
              <a:t>(A) A befektetett eszközök nettó értéke 0 </a:t>
            </a:r>
            <a:r>
              <a:rPr lang="hu-HU" sz="1600" dirty="0" err="1"/>
              <a:t>eFt</a:t>
            </a:r>
            <a:br>
              <a:rPr lang="hu-HU" sz="1600" dirty="0"/>
            </a:br>
            <a:r>
              <a:rPr lang="hu-HU" sz="1600" dirty="0"/>
              <a:t>(B) A forgóeszközök között legjelentősebb tétel a pénzeszközök, amelyből 178 </a:t>
            </a:r>
            <a:r>
              <a:rPr lang="hu-HU" sz="1600" dirty="0" err="1"/>
              <a:t>eFt</a:t>
            </a:r>
            <a:r>
              <a:rPr lang="hu-HU" sz="1600" dirty="0"/>
              <a:t> a pénztárban, 27.249 </a:t>
            </a:r>
            <a:r>
              <a:rPr lang="hu-HU" sz="1600" dirty="0" err="1"/>
              <a:t>eFt</a:t>
            </a:r>
            <a:r>
              <a:rPr lang="hu-HU" sz="1600" dirty="0"/>
              <a:t> és 6.178 EUR a bankszámlákon található.</a:t>
            </a:r>
            <a:br>
              <a:rPr lang="hu-HU" sz="1600" dirty="0"/>
            </a:br>
            <a:r>
              <a:rPr lang="hu-HU" sz="1600" dirty="0"/>
              <a:t>(C) Az aktív időbeli elhatárolások: -</a:t>
            </a:r>
            <a:br>
              <a:rPr lang="hu-HU" sz="1600" dirty="0"/>
            </a:br>
            <a:r>
              <a:rPr lang="hu-HU" sz="1600" dirty="0"/>
              <a:t>(D) A szervezet saját tőkéje 58.793 </a:t>
            </a:r>
            <a:r>
              <a:rPr lang="hu-HU" sz="1600" dirty="0" err="1"/>
              <a:t>eFt</a:t>
            </a:r>
            <a:br>
              <a:rPr lang="hu-HU" sz="1600" dirty="0"/>
            </a:br>
            <a:r>
              <a:rPr lang="hu-HU" sz="1600" dirty="0"/>
              <a:t>(E) A szervezet céltartalékot nem képezett.</a:t>
            </a:r>
            <a:br>
              <a:rPr lang="hu-HU" sz="1600" dirty="0"/>
            </a:br>
            <a:r>
              <a:rPr lang="hu-HU" sz="1600" dirty="0"/>
              <a:t>(F) A kötelezettségek szállítói tartozásból vannak.</a:t>
            </a:r>
            <a:br>
              <a:rPr lang="hu-HU" sz="1600" dirty="0"/>
            </a:br>
            <a:r>
              <a:rPr lang="hu-HU" sz="1600" dirty="0"/>
              <a:t>(G) A passzív időbeli elhatárolások 23 </a:t>
            </a:r>
            <a:r>
              <a:rPr lang="hu-HU" sz="1600" dirty="0" err="1"/>
              <a:t>eFt</a:t>
            </a:r>
            <a:r>
              <a:rPr lang="hu-HU" sz="1600" dirty="0"/>
              <a:t> előre fizetett tagdíjakhoz, 1.239 </a:t>
            </a:r>
            <a:r>
              <a:rPr lang="hu-HU" sz="1600" dirty="0" err="1"/>
              <a:t>eFt</a:t>
            </a:r>
            <a:r>
              <a:rPr lang="hu-HU" sz="1600" dirty="0"/>
              <a:t> a szolgáltatásokhoz tartozik.</a:t>
            </a:r>
          </a:p>
          <a:p>
            <a:r>
              <a:rPr lang="hu-HU" sz="1600" b="1" dirty="0"/>
              <a:t>3. Az </a:t>
            </a:r>
            <a:r>
              <a:rPr lang="hu-HU" sz="1600" b="1" dirty="0" err="1"/>
              <a:t>eredménykimutatáshoz</a:t>
            </a:r>
            <a:r>
              <a:rPr lang="hu-HU" sz="1600" b="1" dirty="0"/>
              <a:t> kapcsolódó megjegyzések és kiegészítések </a:t>
            </a:r>
            <a:r>
              <a:rPr lang="hu-HU" sz="1600" dirty="0"/>
              <a:t>(zárójelben a sor megjelölése)</a:t>
            </a:r>
            <a:br>
              <a:rPr lang="hu-HU" sz="1600" dirty="0"/>
            </a:br>
            <a:r>
              <a:rPr lang="hu-HU" sz="1600" dirty="0"/>
              <a:t>(1) A szervezet nettó értékesítés árbevétele akkreditált oktatásból, tudományos tevékenységből származik.</a:t>
            </a:r>
            <a:br>
              <a:rPr lang="hu-HU" sz="1600" dirty="0"/>
            </a:br>
            <a:br>
              <a:rPr lang="hu-HU" sz="1600" dirty="0"/>
            </a:b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332409" y="2195991"/>
            <a:ext cx="55401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hu-HU" sz="1600" dirty="0"/>
            </a:br>
            <a:r>
              <a:rPr lang="hu-HU" sz="1600" dirty="0"/>
              <a:t>(2) -</a:t>
            </a:r>
            <a:br>
              <a:rPr lang="hu-HU" sz="1600" dirty="0"/>
            </a:br>
            <a:r>
              <a:rPr lang="hu-HU" sz="1600" dirty="0"/>
              <a:t>(3) Az egyéb bevételek: tagdíjbefizetésből 3.179 </a:t>
            </a:r>
            <a:r>
              <a:rPr lang="hu-HU" sz="1600" dirty="0" err="1"/>
              <a:t>eFt</a:t>
            </a:r>
            <a:r>
              <a:rPr lang="hu-HU" sz="1600" dirty="0"/>
              <a:t>, </a:t>
            </a:r>
            <a:br>
              <a:rPr lang="hu-HU" sz="1600" dirty="0"/>
            </a:br>
            <a:r>
              <a:rPr lang="hu-HU" sz="1600" dirty="0"/>
              <a:t>(4) Pénzügyi műveletek bevétele árfolyamnyereség miatt van.</a:t>
            </a:r>
            <a:br>
              <a:rPr lang="hu-HU" sz="1600" dirty="0"/>
            </a:br>
            <a:r>
              <a:rPr lang="hu-HU" sz="1600" dirty="0"/>
              <a:t>(5) Az anyagjellegű ráfordítások legjelentősebb tételét a képzési feladatok ellátása képezi.</a:t>
            </a:r>
            <a:br>
              <a:rPr lang="hu-HU" sz="1600" dirty="0"/>
            </a:br>
            <a:r>
              <a:rPr lang="hu-HU" sz="1600" dirty="0"/>
              <a:t>(6) Személyi jellegű ráfordítások: megbízási díj kifizetése miatt vannak.</a:t>
            </a:r>
            <a:br>
              <a:rPr lang="hu-HU" sz="1600" dirty="0"/>
            </a:br>
            <a:r>
              <a:rPr lang="hu-HU" sz="1600" dirty="0"/>
              <a:t>(7)  -</a:t>
            </a:r>
            <a:br>
              <a:rPr lang="hu-HU" sz="1600" dirty="0"/>
            </a:br>
            <a:r>
              <a:rPr lang="hu-HU" sz="1600" dirty="0"/>
              <a:t>(8) Egyéb ráfordítások: szakmai szervezetnek adott támogatás (1 200 </a:t>
            </a:r>
            <a:r>
              <a:rPr lang="hu-HU" sz="1600" dirty="0" err="1"/>
              <a:t>eFt</a:t>
            </a:r>
            <a:r>
              <a:rPr lang="hu-HU" sz="1600" dirty="0"/>
              <a:t>)</a:t>
            </a:r>
          </a:p>
          <a:p>
            <a:r>
              <a:rPr lang="hu-HU" sz="1600" dirty="0"/>
              <a:t>(9) Pénzügyi műveletek ráfordítása: elszámolt árfolyamveszteség</a:t>
            </a:r>
            <a:br>
              <a:rPr lang="hu-HU" sz="1600" dirty="0"/>
            </a:b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2738999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3088714" y="153367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sp>
        <p:nvSpPr>
          <p:cNvPr id="3" name="Téglalap 2"/>
          <p:cNvSpPr/>
          <p:nvPr/>
        </p:nvSpPr>
        <p:spPr>
          <a:xfrm>
            <a:off x="1884041" y="1517796"/>
            <a:ext cx="849694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>
                <a:ea typeface="Times New Roman" panose="02020603050405020304" pitchFamily="18" charset="0"/>
              </a:rPr>
              <a:t>Kiegészítő melléklet az MPT 2025.12.31.-i beszámolójához (folyt.)</a:t>
            </a:r>
          </a:p>
          <a:p>
            <a:pPr algn="ctr"/>
            <a:r>
              <a:rPr lang="hu-HU" dirty="0"/>
              <a:t>A teljes dokumentum a http://pathology.hu/kozhasznusag oldalon tekinthető meg.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3661598" y="2727938"/>
            <a:ext cx="48688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/>
              <a:t>4. Foglalkoztatottakkal kapcsolatos információ</a:t>
            </a:r>
            <a:br>
              <a:rPr lang="hu-HU" sz="1600" b="1" dirty="0"/>
            </a:br>
            <a:r>
              <a:rPr lang="hu-HU" sz="1600" dirty="0"/>
              <a:t>A foglalkoztatottak állomány csoportonként megbontva: </a:t>
            </a:r>
            <a:br>
              <a:rPr lang="hu-HU" sz="1600" dirty="0"/>
            </a:br>
            <a:endParaRPr lang="hu-HU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7193" y="3613469"/>
            <a:ext cx="4438650" cy="1981200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353545" y="6027003"/>
            <a:ext cx="115459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1/2026 sz. közgyűlési határozati javaslat:</a:t>
            </a:r>
          </a:p>
          <a:p>
            <a:pPr algn="ctr"/>
            <a:r>
              <a:rPr lang="hu-HU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2025. évről szóló éves beszámolót és a kiegészítő mellékletet elfogadja.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876612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2927351" y="115888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sp>
        <p:nvSpPr>
          <p:cNvPr id="3" name="Téglalap 2"/>
          <p:cNvSpPr/>
          <p:nvPr/>
        </p:nvSpPr>
        <p:spPr>
          <a:xfrm>
            <a:off x="1847528" y="1457327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>
                <a:ea typeface="Times New Roman" panose="02020603050405020304" pitchFamily="18" charset="0"/>
              </a:rPr>
              <a:t>A 2026.évi munkaterv</a:t>
            </a:r>
          </a:p>
        </p:txBody>
      </p:sp>
      <p:sp>
        <p:nvSpPr>
          <p:cNvPr id="2" name="Téglalap 1"/>
          <p:cNvSpPr/>
          <p:nvPr/>
        </p:nvSpPr>
        <p:spPr>
          <a:xfrm>
            <a:off x="1560513" y="2303268"/>
            <a:ext cx="9144000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Professzionális működés fenntartása: honlap, titkárság, könyvelés, jogi képviselet, tagnyilvántartás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Pályázat kiírása (</a:t>
            </a:r>
            <a:r>
              <a:rPr lang="hu-HU" sz="1900" dirty="0">
                <a:sym typeface="Symbol" panose="05050102010706020507" pitchFamily="18" charset="2"/>
              </a:rPr>
              <a:t>kongresszusi támogatás szakdolgozóknak, legjobb 35 éven aluli előadó a kongresszuson)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2026.évi 8th Pannonia Congress of Pathology megszervezése Esztergomban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Továbbképzések szervezése orvosok és szakdolgozók számára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Irányelv fejlesztés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Társadalmi szerepvállalás, média kapcsolatok, belső kommunikáció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Együttműködés orvos szakmai társaságokkal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Együttműködés az orvosegyetemi grémiumokkal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Kapcsolattartás nemzetközi szervezetekkel (ESP, IAP)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Pályázati és szponzorációs lehetőségek felkutatása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u-HU" sz="1900" dirty="0"/>
              <a:t>Az Alapszabályban előírt 2 elnökségi ülés megtartása</a:t>
            </a:r>
          </a:p>
        </p:txBody>
      </p:sp>
    </p:spTree>
    <p:extLst>
      <p:ext uri="{BB962C8B-B14F-4D97-AF65-F5344CB8AC3E}">
        <p14:creationId xmlns:p14="http://schemas.microsoft.com/office/powerpoint/2010/main" val="1587567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0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2" name="Szövegdoboz 1"/>
          <p:cNvSpPr txBox="1"/>
          <p:nvPr/>
        </p:nvSpPr>
        <p:spPr>
          <a:xfrm>
            <a:off x="4884673" y="1479222"/>
            <a:ext cx="24226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hu-HU" b="1" dirty="0">
                <a:ea typeface="Times New Roman" panose="02020603050405020304" pitchFamily="18" charset="0"/>
              </a:rPr>
              <a:t>A 2026.évi költségvetés</a:t>
            </a:r>
          </a:p>
        </p:txBody>
      </p:sp>
      <p:sp>
        <p:nvSpPr>
          <p:cNvPr id="9" name="Szövegdoboz 3"/>
          <p:cNvSpPr txBox="1">
            <a:spLocks noChangeArrowheads="1"/>
          </p:cNvSpPr>
          <p:nvPr/>
        </p:nvSpPr>
        <p:spPr bwMode="auto">
          <a:xfrm>
            <a:off x="3061826" y="214503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976628"/>
              </p:ext>
            </p:extLst>
          </p:nvPr>
        </p:nvGraphicFramePr>
        <p:xfrm>
          <a:off x="853888" y="1978233"/>
          <a:ext cx="10484223" cy="3525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7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6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4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4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8672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Bevételek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Kiadások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5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1800" u="none" strike="noStrike">
                          <a:effectLst/>
                          <a:latin typeface="+mn-lt"/>
                        </a:rPr>
                        <a:t> 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1800" u="none" strike="noStrike">
                          <a:effectLst/>
                          <a:latin typeface="+mn-lt"/>
                        </a:rPr>
                        <a:t> 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Tagsági díjak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3.000.000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Működési célú kiadások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 8.000.000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Célszerinti tevékenység bevétele</a:t>
                      </a: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745.000 Ft</a:t>
                      </a: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Tagdíjak (</a:t>
                      </a:r>
                      <a:r>
                        <a:rPr lang="hu-HU" sz="1800" u="none" strike="noStrike" dirty="0" err="1">
                          <a:effectLst/>
                          <a:latin typeface="+mn-lt"/>
                        </a:rPr>
                        <a:t>Motesz</a:t>
                      </a:r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, EFCS, UEMS)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550.000 Ft</a:t>
                      </a: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Konferencia bevétel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 5.000.000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Adott támogatások</a:t>
                      </a: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250.000 Ft</a:t>
                      </a: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Bank kamat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1.000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Banki költség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277.000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95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u="none" strike="noStrike">
                          <a:effectLst/>
                          <a:latin typeface="+mn-lt"/>
                        </a:rPr>
                        <a:t> 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 8.746.000 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8.077.000 Ft</a:t>
                      </a: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>
                          <a:effectLst/>
                          <a:latin typeface="+mn-lt"/>
                        </a:rPr>
                        <a:t> 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867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>
                          <a:effectLst/>
                          <a:latin typeface="+mn-lt"/>
                        </a:rPr>
                        <a:t> 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Eredmény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669.000 Ft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u-HU" sz="18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60" marR="9160" marT="916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Szövegdoboz 6">
            <a:extLst>
              <a:ext uri="{FF2B5EF4-FFF2-40B4-BE49-F238E27FC236}">
                <a16:creationId xmlns:a16="http://schemas.microsoft.com/office/drawing/2014/main" id="{910DA03F-4D43-47A5-8055-997EAB53E6B7}"/>
              </a:ext>
            </a:extLst>
          </p:cNvPr>
          <p:cNvSpPr txBox="1"/>
          <p:nvPr/>
        </p:nvSpPr>
        <p:spPr>
          <a:xfrm>
            <a:off x="1936533" y="5913711"/>
            <a:ext cx="83189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2/2026 sz. közgyűlési határozati javaslat:</a:t>
            </a:r>
          </a:p>
          <a:p>
            <a:pPr algn="ctr"/>
            <a:r>
              <a:rPr lang="hu-HU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a 2026.évi munkatervet és költségvetést elfogadja.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0560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524000" y="8965"/>
            <a:ext cx="9144000" cy="1341438"/>
          </a:xfrm>
          <a:prstGeom prst="rect">
            <a:avLst/>
          </a:prstGeom>
          <a:solidFill>
            <a:srgbClr val="4B60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8" name="Szövegdoboz 3"/>
          <p:cNvSpPr txBox="1">
            <a:spLocks noChangeArrowheads="1"/>
          </p:cNvSpPr>
          <p:nvPr/>
        </p:nvSpPr>
        <p:spPr bwMode="auto">
          <a:xfrm>
            <a:off x="3043892" y="232433"/>
            <a:ext cx="6109814" cy="58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hu-HU" sz="2400" b="1" dirty="0">
                <a:solidFill>
                  <a:schemeClr val="bg1"/>
                </a:solidFill>
                <a:latin typeface="+mj-lt"/>
                <a:cs typeface="Tahoma" pitchFamily="34" charset="0"/>
              </a:rPr>
              <a:t>Magyar Patológusok Társasága Közgyűlése - 2026</a:t>
            </a:r>
          </a:p>
        </p:txBody>
      </p:sp>
      <p:sp>
        <p:nvSpPr>
          <p:cNvPr id="3" name="Téglalap 2"/>
          <p:cNvSpPr/>
          <p:nvPr/>
        </p:nvSpPr>
        <p:spPr>
          <a:xfrm>
            <a:off x="1847528" y="1732128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A 2027. évi egyesületi tagdíj meghatározása</a:t>
            </a:r>
            <a:endParaRPr lang="hu-HU" sz="2400" b="1" dirty="0">
              <a:ea typeface="Times New Roman" panose="02020603050405020304" pitchFamily="18" charset="0"/>
            </a:endParaRP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6F045D29-7EE6-416C-9F80-A13EF28BF568}"/>
              </a:ext>
            </a:extLst>
          </p:cNvPr>
          <p:cNvSpPr txBox="1"/>
          <p:nvPr/>
        </p:nvSpPr>
        <p:spPr>
          <a:xfrm>
            <a:off x="2269528" y="5911115"/>
            <a:ext cx="7698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3/2026 sz. közgyűlési határozati javaslat:</a:t>
            </a:r>
          </a:p>
          <a:p>
            <a:pPr algn="ctr"/>
            <a:r>
              <a:rPr lang="hu-HU" sz="2400" b="1" dirty="0">
                <a:solidFill>
                  <a:schemeClr val="bg1"/>
                </a:solidFill>
                <a:highlight>
                  <a:srgbClr val="000080"/>
                </a:highlight>
              </a:rPr>
              <a:t>A közgyűlés a 2027-ra javasolt tagdíj mértékeket elfogadja.</a:t>
            </a:r>
            <a:r>
              <a:rPr lang="hu-HU" dirty="0"/>
              <a:t> </a:t>
            </a: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39DD52F4-6446-D5D1-DCAA-9B0867E1C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022690"/>
              </p:ext>
            </p:extLst>
          </p:nvPr>
        </p:nvGraphicFramePr>
        <p:xfrm>
          <a:off x="3016610" y="2810008"/>
          <a:ext cx="615878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9390">
                  <a:extLst>
                    <a:ext uri="{9D8B030D-6E8A-4147-A177-3AD203B41FA5}">
                      <a16:colId xmlns:a16="http://schemas.microsoft.com/office/drawing/2014/main" val="2825988098"/>
                    </a:ext>
                  </a:extLst>
                </a:gridCol>
                <a:gridCol w="3079390">
                  <a:extLst>
                    <a:ext uri="{9D8B030D-6E8A-4147-A177-3AD203B41FA5}">
                      <a16:colId xmlns:a16="http://schemas.microsoft.com/office/drawing/2014/main" val="12616865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35-65 év közötti orvosoknak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10.000 Ft/év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119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35 éven aluli orvosoknak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6.000 Ft/év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068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65 éven felüli orvosoknak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4.000 Ft/év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162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Szakdolgozóknak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2.000 Ft/év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685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720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2084</TotalTime>
  <Words>1125</Words>
  <Application>Microsoft Office PowerPoint</Application>
  <PresentationFormat>Szélesvásznú</PresentationFormat>
  <Paragraphs>149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Mátray Katalin</dc:creator>
  <cp:lastModifiedBy>Mátray Katalin</cp:lastModifiedBy>
  <cp:revision>303</cp:revision>
  <cp:lastPrinted>2026-05-10T11:38:35Z</cp:lastPrinted>
  <dcterms:created xsi:type="dcterms:W3CDTF">2016-04-21T09:00:18Z</dcterms:created>
  <dcterms:modified xsi:type="dcterms:W3CDTF">2026-06-24T12:23:26Z</dcterms:modified>
</cp:coreProperties>
</file>